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90" r:id="rId7"/>
    <p:sldId id="260" r:id="rId8"/>
    <p:sldId id="261" r:id="rId9"/>
    <p:sldId id="280" r:id="rId10"/>
    <p:sldId id="262" r:id="rId11"/>
    <p:sldId id="263" r:id="rId12"/>
    <p:sldId id="264" r:id="rId13"/>
    <p:sldId id="291" r:id="rId14"/>
    <p:sldId id="292" r:id="rId15"/>
    <p:sldId id="266" r:id="rId16"/>
    <p:sldId id="275" r:id="rId17"/>
    <p:sldId id="267" r:id="rId18"/>
    <p:sldId id="281" r:id="rId19"/>
    <p:sldId id="268" r:id="rId20"/>
    <p:sldId id="283" r:id="rId21"/>
    <p:sldId id="284" r:id="rId22"/>
    <p:sldId id="285" r:id="rId23"/>
    <p:sldId id="269" r:id="rId24"/>
    <p:sldId id="282" r:id="rId25"/>
    <p:sldId id="278" r:id="rId26"/>
    <p:sldId id="270" r:id="rId27"/>
    <p:sldId id="271" r:id="rId28"/>
    <p:sldId id="272" r:id="rId29"/>
    <p:sldId id="273" r:id="rId30"/>
    <p:sldId id="276" r:id="rId31"/>
    <p:sldId id="277" r:id="rId32"/>
    <p:sldId id="274" r:id="rId33"/>
    <p:sldId id="286" r:id="rId34"/>
    <p:sldId id="288" r:id="rId35"/>
    <p:sldId id="287" r:id="rId36"/>
    <p:sldId id="28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6F7BBBC-0E00-F831-BF3B-3324CF4F2A5A}"/>
              </a:ext>
            </a:extLst>
          </p:cNvPr>
          <p:cNvGrpSpPr/>
          <p:nvPr/>
        </p:nvGrpSpPr>
        <p:grpSpPr>
          <a:xfrm>
            <a:off x="2462555" y="2258651"/>
            <a:ext cx="4922555" cy="3077344"/>
            <a:chOff x="2445777" y="1974027"/>
            <a:chExt cx="4922555" cy="30773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1C8F58-A982-4DA3-D68C-7AF765095BF7}"/>
                </a:ext>
              </a:extLst>
            </p:cNvPr>
            <p:cNvGrpSpPr/>
            <p:nvPr/>
          </p:nvGrpSpPr>
          <p:grpSpPr>
            <a:xfrm>
              <a:off x="2445777" y="2012651"/>
              <a:ext cx="1603938" cy="1068260"/>
              <a:chOff x="1992771" y="1417032"/>
              <a:chExt cx="1603938" cy="106826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74D4734-4769-AB4E-41CB-28000B780A5D}"/>
                  </a:ext>
                </a:extLst>
              </p:cNvPr>
              <p:cNvSpPr/>
              <p:nvPr/>
            </p:nvSpPr>
            <p:spPr>
              <a:xfrm>
                <a:off x="2567032" y="1417032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W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1FA2A95-1B20-4DD0-A9D4-A630E543ABFA}"/>
                  </a:ext>
                </a:extLst>
              </p:cNvPr>
              <p:cNvSpPr/>
              <p:nvPr/>
            </p:nvSpPr>
            <p:spPr>
              <a:xfrm>
                <a:off x="2567032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098578B-676F-BA47-E03D-1CCFCCD00F66}"/>
                  </a:ext>
                </a:extLst>
              </p:cNvPr>
              <p:cNvSpPr/>
              <p:nvPr/>
            </p:nvSpPr>
            <p:spPr>
              <a:xfrm>
                <a:off x="1992771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8E9306-8700-67AF-13A9-0FF0ABB89F67}"/>
                  </a:ext>
                </a:extLst>
              </p:cNvPr>
              <p:cNvSpPr/>
              <p:nvPr/>
            </p:nvSpPr>
            <p:spPr>
              <a:xfrm>
                <a:off x="3141293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D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B28ACC-176A-FB94-1B2B-C16FBC3BD548}"/>
                </a:ext>
              </a:extLst>
            </p:cNvPr>
            <p:cNvSpPr txBox="1"/>
            <p:nvPr/>
          </p:nvSpPr>
          <p:spPr>
            <a:xfrm>
              <a:off x="2485358" y="319183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이동 조작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827FD3-733B-F97A-24DE-463D5575A278}"/>
                </a:ext>
              </a:extLst>
            </p:cNvPr>
            <p:cNvSpPr/>
            <p:nvPr/>
          </p:nvSpPr>
          <p:spPr>
            <a:xfrm>
              <a:off x="4501708" y="2623178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SPACE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5CB3BA-068C-45E1-92FA-98B8FCB266BB}"/>
                </a:ext>
              </a:extLst>
            </p:cNvPr>
            <p:cNvSpPr txBox="1"/>
            <p:nvPr/>
          </p:nvSpPr>
          <p:spPr>
            <a:xfrm>
              <a:off x="6549006" y="261255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점프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51ADCD9-D010-A9C9-A800-30ABDCFD8E6D}"/>
                </a:ext>
              </a:extLst>
            </p:cNvPr>
            <p:cNvSpPr/>
            <p:nvPr/>
          </p:nvSpPr>
          <p:spPr>
            <a:xfrm>
              <a:off x="2485358" y="4595955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Q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855219C-8EFD-3E0A-FD5E-6941E99830C5}"/>
                </a:ext>
              </a:extLst>
            </p:cNvPr>
            <p:cNvSpPr/>
            <p:nvPr/>
          </p:nvSpPr>
          <p:spPr>
            <a:xfrm>
              <a:off x="3189789" y="459319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002C14-3B0E-C13C-1D05-7C6552792C44}"/>
                </a:ext>
              </a:extLst>
            </p:cNvPr>
            <p:cNvSpPr txBox="1"/>
            <p:nvPr/>
          </p:nvSpPr>
          <p:spPr>
            <a:xfrm>
              <a:off x="3894220" y="45886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스킬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8C263F6-DC72-05C0-A7BF-23ECDFC8CD43}"/>
                </a:ext>
              </a:extLst>
            </p:cNvPr>
            <p:cNvGrpSpPr/>
            <p:nvPr/>
          </p:nvGrpSpPr>
          <p:grpSpPr>
            <a:xfrm>
              <a:off x="2485358" y="3884100"/>
              <a:ext cx="3176197" cy="461665"/>
              <a:chOff x="2032352" y="3288481"/>
              <a:chExt cx="3176197" cy="46166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554002D-FC4F-7152-604A-5B702D35BFC4}"/>
                  </a:ext>
                </a:extLst>
              </p:cNvPr>
              <p:cNvSpPr/>
              <p:nvPr/>
            </p:nvSpPr>
            <p:spPr>
              <a:xfrm>
                <a:off x="2032352" y="329160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F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FE64FB-0B4E-9B3F-09E3-724729928642}"/>
                  </a:ext>
                </a:extLst>
              </p:cNvPr>
              <p:cNvSpPr txBox="1"/>
              <p:nvPr/>
            </p:nvSpPr>
            <p:spPr>
              <a:xfrm>
                <a:off x="2651438" y="3288481"/>
                <a:ext cx="25571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아이템 상호 작용</a:t>
                </a: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12A8378-3256-5E3B-0329-7A2146487640}"/>
                </a:ext>
              </a:extLst>
            </p:cNvPr>
            <p:cNvSpPr/>
            <p:nvPr/>
          </p:nvSpPr>
          <p:spPr>
            <a:xfrm>
              <a:off x="4501708" y="1974027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SHIFT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84DC52-4B22-24C3-B16E-8BBDC6C43293}"/>
                </a:ext>
              </a:extLst>
            </p:cNvPr>
            <p:cNvSpPr txBox="1"/>
            <p:nvPr/>
          </p:nvSpPr>
          <p:spPr>
            <a:xfrm>
              <a:off x="6568113" y="19740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/>
                <a:t>대쉬</a:t>
              </a:r>
              <a:endParaRPr lang="ko-KR" altLang="en-US" sz="2400" b="1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08F0D-9E1A-C090-5B11-9D3F2E786E36}"/>
              </a:ext>
            </a:extLst>
          </p:cNvPr>
          <p:cNvGrpSpPr/>
          <p:nvPr/>
        </p:nvGrpSpPr>
        <p:grpSpPr>
          <a:xfrm>
            <a:off x="7778118" y="1917937"/>
            <a:ext cx="3210405" cy="3825885"/>
            <a:chOff x="7778118" y="1776888"/>
            <a:chExt cx="3210405" cy="3825885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37F0B57-5EFC-E369-810D-AA1EDFA0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118" y="2392368"/>
              <a:ext cx="3210405" cy="321040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5C5ED1-E2C3-3EA4-7B7D-F6F308E52592}"/>
                </a:ext>
              </a:extLst>
            </p:cNvPr>
            <p:cNvSpPr/>
            <p:nvPr/>
          </p:nvSpPr>
          <p:spPr>
            <a:xfrm>
              <a:off x="8293532" y="2255267"/>
              <a:ext cx="1028217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0C77B7-7308-A739-EAC0-101CFDB80319}"/>
                </a:ext>
              </a:extLst>
            </p:cNvPr>
            <p:cNvSpPr txBox="1"/>
            <p:nvPr/>
          </p:nvSpPr>
          <p:spPr>
            <a:xfrm>
              <a:off x="8048467" y="178126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기본 공격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468322-A334-6386-26B5-4663EDB110D0}"/>
                </a:ext>
              </a:extLst>
            </p:cNvPr>
            <p:cNvSpPr/>
            <p:nvPr/>
          </p:nvSpPr>
          <p:spPr>
            <a:xfrm>
              <a:off x="9530936" y="2250892"/>
              <a:ext cx="891841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48FE4A-4F82-4838-BEAC-E5DD859DA728}"/>
                </a:ext>
              </a:extLst>
            </p:cNvPr>
            <p:cNvSpPr txBox="1"/>
            <p:nvPr/>
          </p:nvSpPr>
          <p:spPr>
            <a:xfrm>
              <a:off x="9530936" y="1776888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스킬</a:t>
              </a:r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  <p:pic>
        <p:nvPicPr>
          <p:cNvPr id="10" name="그림 9" descr="텍스트, 원격이(가) 표시된 사진&#10;&#10;자동 생성된 설명">
            <a:extLst>
              <a:ext uri="{FF2B5EF4-FFF2-40B4-BE49-F238E27FC236}">
                <a16:creationId xmlns:a16="http://schemas.microsoft.com/office/drawing/2014/main" id="{B637E2BC-EAF2-7AB9-442E-B7D845545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72" y="2567675"/>
            <a:ext cx="8455720" cy="31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6872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주인공이 침대에서 일어나면서 플레이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책상의 </a:t>
            </a:r>
            <a:r>
              <a:rPr lang="en-US" altLang="ko-KR" sz="1400" dirty="0"/>
              <a:t>PC</a:t>
            </a:r>
            <a:r>
              <a:rPr lang="ko-KR" altLang="en-US" sz="1400" dirty="0"/>
              <a:t>와 상호작용을 하면 개점하기 버튼이 나오고 해당 버튼을 클릭하면 게임이 시작된다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개점을 하게 되면 오전 </a:t>
            </a:r>
            <a:r>
              <a:rPr lang="en-US" altLang="ko-KR" sz="1400" dirty="0"/>
              <a:t>10</a:t>
            </a:r>
            <a:r>
              <a:rPr lang="ko-KR" altLang="en-US" sz="1400" dirty="0"/>
              <a:t>시부터 시간이 흐르게 되며 오후 </a:t>
            </a:r>
            <a:r>
              <a:rPr lang="en-US" altLang="ko-KR" sz="1400" dirty="0"/>
              <a:t>6</a:t>
            </a:r>
            <a:r>
              <a:rPr lang="ko-KR" altLang="en-US" sz="1400" dirty="0"/>
              <a:t>시 되기 전까지 의뢰를 클리어 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의뢰를 선택하는 시간에도 시간이 흐르게 되며 이는 </a:t>
            </a:r>
            <a:r>
              <a:rPr lang="en-US" altLang="ko-KR" sz="1400" dirty="0"/>
              <a:t>UI</a:t>
            </a:r>
            <a:r>
              <a:rPr lang="ko-KR" altLang="en-US" sz="1400" dirty="0"/>
              <a:t>로 표시된다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시계가 오후 </a:t>
            </a:r>
            <a:r>
              <a:rPr lang="en-US" altLang="ko-KR" sz="1400" dirty="0"/>
              <a:t>6</a:t>
            </a:r>
            <a:r>
              <a:rPr lang="ko-KR" altLang="en-US" sz="1400" dirty="0"/>
              <a:t>시가 되면 폐점 버튼이 나오며 누르게 되면 하루를 정리하는 결과 창 </a:t>
            </a:r>
            <a:r>
              <a:rPr lang="en-US" altLang="ko-KR" sz="1400" dirty="0"/>
              <a:t>UI</a:t>
            </a:r>
            <a:r>
              <a:rPr lang="ko-KR" altLang="en-US" sz="1400" dirty="0"/>
              <a:t>가 나오며 다음날로 넘어간다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플레이는 총 </a:t>
            </a:r>
            <a:r>
              <a:rPr lang="en-US" altLang="ko-KR" sz="1400" dirty="0"/>
              <a:t>2</a:t>
            </a:r>
            <a:r>
              <a:rPr lang="ko-KR" altLang="en-US" sz="1400" dirty="0"/>
              <a:t>주일간의 이야기를 담고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조건을 통해 엔딩이 결정된다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9293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개점을 하게 되면 의뢰가 </a:t>
            </a:r>
            <a:r>
              <a:rPr lang="en-US" altLang="ko-KR" sz="1400" dirty="0"/>
              <a:t>4</a:t>
            </a:r>
            <a:r>
              <a:rPr lang="ko-KR" altLang="en-US" sz="1400" dirty="0"/>
              <a:t>개가 화면에 나타나게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의뢰별로 소요 시간이 적혀 있으며</a:t>
            </a:r>
            <a:r>
              <a:rPr lang="en-US" altLang="ko-KR" sz="1400" dirty="0"/>
              <a:t>,</a:t>
            </a:r>
            <a:r>
              <a:rPr lang="ko-KR" altLang="en-US" sz="1400" dirty="0"/>
              <a:t> 소요시간을 넘겨서 플레이하고 있을 경우 의뢰실패가 되고 의뢰를 재시작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모든 의뢰는 폐점시간인 </a:t>
            </a:r>
            <a:r>
              <a:rPr lang="en-US" altLang="ko-KR" sz="1400" dirty="0"/>
              <a:t>6</a:t>
            </a:r>
            <a:r>
              <a:rPr lang="ko-KR" altLang="en-US" sz="1400" dirty="0"/>
              <a:t>시가 되기전에 시작을 해야 클리어가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accent1"/>
                </a:solidFill>
              </a:rPr>
              <a:t>6</a:t>
            </a:r>
            <a:r>
              <a:rPr lang="ko-KR" altLang="en-US" sz="1400" dirty="0">
                <a:solidFill>
                  <a:schemeClr val="accent1"/>
                </a:solidFill>
              </a:rPr>
              <a:t>시 넘어서 끝나는 의뢰에 대해서는 약간의 </a:t>
            </a:r>
            <a:r>
              <a:rPr lang="ko-KR" altLang="en-US" sz="1400" dirty="0" err="1">
                <a:solidFill>
                  <a:schemeClr val="accent1"/>
                </a:solidFill>
              </a:rPr>
              <a:t>패널티가</a:t>
            </a:r>
            <a:r>
              <a:rPr lang="ko-KR" altLang="en-US" sz="1400" dirty="0">
                <a:solidFill>
                  <a:schemeClr val="accent1"/>
                </a:solidFill>
              </a:rPr>
              <a:t> 발생할 수 있다</a:t>
            </a:r>
            <a:r>
              <a:rPr lang="en-US" altLang="ko-KR" sz="1400" dirty="0">
                <a:solidFill>
                  <a:schemeClr val="accent1"/>
                </a:solidFill>
              </a:rPr>
              <a:t>.(</a:t>
            </a:r>
            <a:r>
              <a:rPr lang="ko-KR" altLang="en-US" sz="1400" dirty="0">
                <a:solidFill>
                  <a:schemeClr val="accent1"/>
                </a:solidFill>
              </a:rPr>
              <a:t>의견 조율을 통해 넣을지 말지 예정</a:t>
            </a:r>
            <a:r>
              <a:rPr lang="en-US" altLang="ko-KR" sz="14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E2609D-1DAC-EEC2-81EC-35FE63FA6C08}"/>
              </a:ext>
            </a:extLst>
          </p:cNvPr>
          <p:cNvSpPr>
            <a:spLocks noChangeAspect="1"/>
          </p:cNvSpPr>
          <p:nvPr/>
        </p:nvSpPr>
        <p:spPr>
          <a:xfrm>
            <a:off x="3685097" y="2941701"/>
            <a:ext cx="6144471" cy="3456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FA6D09-593E-2A99-FAB0-7F9BE0E49443}"/>
              </a:ext>
            </a:extLst>
          </p:cNvPr>
          <p:cNvGrpSpPr/>
          <p:nvPr/>
        </p:nvGrpSpPr>
        <p:grpSpPr>
          <a:xfrm>
            <a:off x="3785299" y="3035379"/>
            <a:ext cx="5944066" cy="578332"/>
            <a:chOff x="3770385" y="3035379"/>
            <a:chExt cx="5944066" cy="57833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C93C619-33A3-8BB2-A9B4-B41AB6184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0385" y="3035379"/>
              <a:ext cx="5944066" cy="5718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B0D4A2-E8E9-7B0C-D03B-6710BFFB6F75}"/>
                </a:ext>
              </a:extLst>
            </p:cNvPr>
            <p:cNvSpPr txBox="1"/>
            <p:nvPr/>
          </p:nvSpPr>
          <p:spPr>
            <a:xfrm>
              <a:off x="4249793" y="3059713"/>
              <a:ext cx="10775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의뢰 제목</a:t>
              </a:r>
              <a:endParaRPr lang="en-US" altLang="ko-KR" sz="1600" b="1" dirty="0"/>
            </a:p>
            <a:p>
              <a:r>
                <a:rPr lang="ko-KR" altLang="en-US" sz="1400" dirty="0"/>
                <a:t>의뢰 내용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F8A345F-CF63-83AD-404C-4F6476673EFF}"/>
                </a:ext>
              </a:extLst>
            </p:cNvPr>
            <p:cNvSpPr/>
            <p:nvPr/>
          </p:nvSpPr>
          <p:spPr>
            <a:xfrm>
              <a:off x="3833838" y="3089565"/>
              <a:ext cx="466055" cy="46605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E9A9EA-E4C8-2EE1-D2CF-9FAD8002712B}"/>
              </a:ext>
            </a:extLst>
          </p:cNvPr>
          <p:cNvGrpSpPr/>
          <p:nvPr/>
        </p:nvGrpSpPr>
        <p:grpSpPr>
          <a:xfrm>
            <a:off x="3785299" y="3890590"/>
            <a:ext cx="5944066" cy="578332"/>
            <a:chOff x="3770385" y="3035379"/>
            <a:chExt cx="5944066" cy="5783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B5F8C0A-F666-A45C-3149-D2C768693B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0385" y="3035379"/>
              <a:ext cx="5944066" cy="5718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A44366-0656-6910-404F-C27A646967B4}"/>
                </a:ext>
              </a:extLst>
            </p:cNvPr>
            <p:cNvSpPr txBox="1"/>
            <p:nvPr/>
          </p:nvSpPr>
          <p:spPr>
            <a:xfrm>
              <a:off x="4249793" y="3059713"/>
              <a:ext cx="10775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의뢰 제목</a:t>
              </a:r>
              <a:endParaRPr lang="en-US" altLang="ko-KR" sz="1600" b="1" dirty="0"/>
            </a:p>
            <a:p>
              <a:r>
                <a:rPr lang="ko-KR" altLang="en-US" sz="1400" dirty="0"/>
                <a:t>의뢰 내용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DE2FDFB-2D25-D90F-28FD-B08BFE545078}"/>
                </a:ext>
              </a:extLst>
            </p:cNvPr>
            <p:cNvSpPr/>
            <p:nvPr/>
          </p:nvSpPr>
          <p:spPr>
            <a:xfrm>
              <a:off x="3833838" y="3089565"/>
              <a:ext cx="466055" cy="46605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14BD971-1CB7-D43C-3257-41C92AC4909C}"/>
              </a:ext>
            </a:extLst>
          </p:cNvPr>
          <p:cNvGrpSpPr/>
          <p:nvPr/>
        </p:nvGrpSpPr>
        <p:grpSpPr>
          <a:xfrm>
            <a:off x="3785299" y="4745801"/>
            <a:ext cx="5944066" cy="578332"/>
            <a:chOff x="3770385" y="3035379"/>
            <a:chExt cx="5944066" cy="5783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BA696BB-7B43-4B51-9238-FE01D57D69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0385" y="3035379"/>
              <a:ext cx="5944066" cy="5718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26B7F4-B635-5287-0AD7-3CECA189E279}"/>
                </a:ext>
              </a:extLst>
            </p:cNvPr>
            <p:cNvSpPr txBox="1"/>
            <p:nvPr/>
          </p:nvSpPr>
          <p:spPr>
            <a:xfrm>
              <a:off x="4249793" y="3059713"/>
              <a:ext cx="10775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의뢰 제목</a:t>
              </a:r>
              <a:endParaRPr lang="en-US" altLang="ko-KR" sz="1600" b="1" dirty="0"/>
            </a:p>
            <a:p>
              <a:r>
                <a:rPr lang="ko-KR" altLang="en-US" sz="1400" dirty="0"/>
                <a:t>의뢰 내용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BCB4FD0-7B54-602C-6B62-7ECE2874FE0F}"/>
                </a:ext>
              </a:extLst>
            </p:cNvPr>
            <p:cNvSpPr/>
            <p:nvPr/>
          </p:nvSpPr>
          <p:spPr>
            <a:xfrm>
              <a:off x="3833838" y="3089565"/>
              <a:ext cx="466055" cy="46605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DFCBF20-4055-ADC0-DA0D-D5E9D4EB8A6F}"/>
              </a:ext>
            </a:extLst>
          </p:cNvPr>
          <p:cNvGrpSpPr/>
          <p:nvPr/>
        </p:nvGrpSpPr>
        <p:grpSpPr>
          <a:xfrm>
            <a:off x="3785299" y="5601011"/>
            <a:ext cx="5944066" cy="578332"/>
            <a:chOff x="3770385" y="3035379"/>
            <a:chExt cx="5944066" cy="57833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0634A6B-4A3E-AFAB-87C8-559F3BDE9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0385" y="3035379"/>
              <a:ext cx="5944066" cy="5718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7D24DE-21DB-792B-25D2-7BED421DC9E9}"/>
                </a:ext>
              </a:extLst>
            </p:cNvPr>
            <p:cNvSpPr txBox="1"/>
            <p:nvPr/>
          </p:nvSpPr>
          <p:spPr>
            <a:xfrm>
              <a:off x="4249793" y="3059713"/>
              <a:ext cx="10775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의뢰 제목</a:t>
              </a:r>
              <a:endParaRPr lang="en-US" altLang="ko-KR" sz="1600" b="1" dirty="0"/>
            </a:p>
            <a:p>
              <a:r>
                <a:rPr lang="ko-KR" altLang="en-US" sz="1400" dirty="0"/>
                <a:t>의뢰 내용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7AE3C99-FA86-1244-D8D9-0358104786DC}"/>
                </a:ext>
              </a:extLst>
            </p:cNvPr>
            <p:cNvSpPr/>
            <p:nvPr/>
          </p:nvSpPr>
          <p:spPr>
            <a:xfrm>
              <a:off x="3833838" y="3089565"/>
              <a:ext cx="466055" cy="46605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21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시간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966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개점과 동시에 오전 </a:t>
            </a:r>
            <a:r>
              <a:rPr lang="en-US" altLang="ko-KR" sz="1400" dirty="0"/>
              <a:t>10</a:t>
            </a:r>
            <a:r>
              <a:rPr lang="ko-KR" altLang="en-US" sz="1400" dirty="0"/>
              <a:t>시부터 시간이 흘러가게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시간은 현실보다 </a:t>
            </a:r>
            <a:r>
              <a:rPr lang="en-US" altLang="ko-KR" sz="1400" dirty="0"/>
              <a:t>10</a:t>
            </a:r>
            <a:r>
              <a:rPr lang="ko-KR" altLang="en-US" sz="1400" dirty="0"/>
              <a:t>배 빠르게 설정한다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의뢰를 선택하게 되면 의뢰를 받은 시점을 저장하여 시계에 표시를 하고 소요시간이 넘어가기 전까지 의뢰를 진행한다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색으로 의뢰를 클리어 해야 하는 시간을 표시 하며 시침을 기준으로 범위가 정해진다</a:t>
            </a:r>
            <a:r>
              <a:rPr lang="en-US" altLang="ko-KR" sz="1400" dirty="0"/>
              <a:t>.</a:t>
            </a:r>
          </a:p>
        </p:txBody>
      </p:sp>
      <p:pic>
        <p:nvPicPr>
          <p:cNvPr id="15" name="그림 14" descr="시계, 시간이(가) 표시된 사진&#10;&#10;자동 생성된 설명">
            <a:extLst>
              <a:ext uri="{FF2B5EF4-FFF2-40B4-BE49-F238E27FC236}">
                <a16:creationId xmlns:a16="http://schemas.microsoft.com/office/drawing/2014/main" id="{F663240F-A117-B5E5-A664-9D42BDA70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14" y="3135350"/>
            <a:ext cx="2929889" cy="29298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9DBC74-8DD8-5207-081D-BEAB54B55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033" y="3334372"/>
            <a:ext cx="3806119" cy="25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4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</a:t>
            </a:r>
            <a:r>
              <a:rPr lang="en-US" altLang="ko-KR" sz="2400" b="1" dirty="0"/>
              <a:t>status</a:t>
            </a:r>
            <a:endParaRPr lang="ko-KR" altLang="en-US" sz="2400" b="1" dirty="0"/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3D2DCEB2-84BD-1321-B4FD-FDF1697A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75015"/>
              </p:ext>
            </p:extLst>
          </p:nvPr>
        </p:nvGraphicFramePr>
        <p:xfrm>
          <a:off x="1972577" y="1960528"/>
          <a:ext cx="9621008" cy="2510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5252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135544077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3050680306"/>
                    </a:ext>
                  </a:extLst>
                </a:gridCol>
              </a:tblGrid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스테미나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F9263D-3623-2C76-3D06-11CE0DD92B6A}"/>
              </a:ext>
            </a:extLst>
          </p:cNvPr>
          <p:cNvSpPr txBox="1"/>
          <p:nvPr/>
        </p:nvSpPr>
        <p:spPr>
          <a:xfrm>
            <a:off x="1972577" y="4719321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방어력과 </a:t>
            </a:r>
            <a:r>
              <a:rPr lang="ko-KR" altLang="en-US" sz="1600" dirty="0" err="1"/>
              <a:t>스테미나</a:t>
            </a:r>
            <a:r>
              <a:rPr lang="ko-KR" altLang="en-US" sz="1600" dirty="0"/>
              <a:t> 체력은 장신구를 통하여 올릴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공격력은 기본 </a:t>
            </a:r>
            <a:r>
              <a:rPr lang="ko-KR" altLang="en-US" sz="1600" dirty="0" err="1"/>
              <a:t>스탯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무기 공격력이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스테미나는</a:t>
            </a:r>
            <a:r>
              <a:rPr lang="ko-KR" altLang="en-US" sz="1600" dirty="0"/>
              <a:t> 회피를 하거나 기본공격을 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사용이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마나는 스킬을 사용할 때 사용한다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레벨업을 </a:t>
            </a:r>
            <a:r>
              <a:rPr lang="ko-KR" altLang="en-US" sz="1600" dirty="0" err="1"/>
              <a:t>하게되면</a:t>
            </a:r>
            <a:r>
              <a:rPr lang="ko-KR" altLang="en-US" sz="1600" dirty="0"/>
              <a:t> 체력과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마나가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씩 증가한다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8730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스킬들은 </a:t>
            </a:r>
            <a:r>
              <a:rPr lang="ko-KR" altLang="en-US" sz="1600" dirty="0" err="1"/>
              <a:t>아티펙트를</a:t>
            </a:r>
            <a:r>
              <a:rPr lang="ko-KR" altLang="en-US" sz="1600" dirty="0"/>
              <a:t> 통하여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장신구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의뢰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4EC4650-65EA-747C-E263-F94614851018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D4D332-A66A-800E-B920-66DD6E92798D}"/>
                </a:ext>
              </a:extLst>
            </p:cNvPr>
            <p:cNvSpPr/>
            <p:nvPr/>
          </p:nvSpPr>
          <p:spPr>
            <a:xfrm>
              <a:off x="1788019" y="1308681"/>
              <a:ext cx="2692866" cy="4684196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F5F9F74-8268-A290-F999-12C301CF7699}"/>
                </a:ext>
              </a:extLst>
            </p:cNvPr>
            <p:cNvSpPr/>
            <p:nvPr/>
          </p:nvSpPr>
          <p:spPr>
            <a:xfrm>
              <a:off x="1788019" y="3926046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근거리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26224AF-F8BF-DEB0-BBD0-75550BE082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A9E3FB-F572-4623-B089-8707CBCF6058}"/>
                </a:ext>
              </a:extLst>
            </p:cNvPr>
            <p:cNvSpPr txBox="1"/>
            <p:nvPr/>
          </p:nvSpPr>
          <p:spPr>
            <a:xfrm>
              <a:off x="1800603" y="4725810"/>
              <a:ext cx="24753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속도 </a:t>
              </a:r>
              <a:r>
                <a:rPr lang="en-US" altLang="ko-KR" sz="1400" dirty="0"/>
                <a:t>: 2/sec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데미지</a:t>
              </a:r>
              <a:r>
                <a:rPr lang="en-US" altLang="ko-KR" sz="1400" dirty="0"/>
                <a:t>: 30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범위</a:t>
              </a:r>
              <a:r>
                <a:rPr lang="en-US" altLang="ko-KR" sz="1400" dirty="0"/>
                <a:t>: 2M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시 </a:t>
              </a:r>
              <a:r>
                <a:rPr lang="ko-KR" altLang="en-US" sz="1400" dirty="0" err="1"/>
                <a:t>스테미나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소모</a:t>
              </a:r>
              <a:endParaRPr lang="en-US" altLang="ko-KR" sz="1400" dirty="0"/>
            </a:p>
          </p:txBody>
        </p:sp>
      </p:grpSp>
      <p:pic>
        <p:nvPicPr>
          <p:cNvPr id="60" name="그래픽 59" descr="검 단색으로 채워진">
            <a:extLst>
              <a:ext uri="{FF2B5EF4-FFF2-40B4-BE49-F238E27FC236}">
                <a16:creationId xmlns:a16="http://schemas.microsoft.com/office/drawing/2014/main" id="{9E1087FA-7324-061F-36E5-B6C2D970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759" y="1787529"/>
            <a:ext cx="1737251" cy="17372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DC3CC2-5595-6E7A-BD2C-B1C40D32D5CA}"/>
              </a:ext>
            </a:extLst>
          </p:cNvPr>
          <p:cNvGrpSpPr/>
          <p:nvPr/>
        </p:nvGrpSpPr>
        <p:grpSpPr>
          <a:xfrm>
            <a:off x="579481" y="2028738"/>
            <a:ext cx="2273416" cy="3238150"/>
            <a:chOff x="579481" y="1809925"/>
            <a:chExt cx="2273416" cy="323815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A502162-7AB1-58E6-8117-EB8FCF045FD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장르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 컨셉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요약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주요 요소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5E91F7F-34AA-18FE-C787-B51580678880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1.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게임 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21D586-A0D0-FEF9-6E91-CF8E7C96E84F}"/>
              </a:ext>
            </a:extLst>
          </p:cNvPr>
          <p:cNvGrpSpPr/>
          <p:nvPr/>
        </p:nvGrpSpPr>
        <p:grpSpPr>
          <a:xfrm>
            <a:off x="3476878" y="2028738"/>
            <a:ext cx="2273416" cy="3238150"/>
            <a:chOff x="579481" y="1809925"/>
            <a:chExt cx="2273416" cy="323815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DA4A5EF-C6C6-4988-BFBD-ADE03914AF10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조작법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방식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전투 시스템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4616DD-94D8-EA83-688C-563E1A3AB843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2.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게임 플레이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773118A-6E6F-ED46-9446-8AED6E8F8F39}"/>
              </a:ext>
            </a:extLst>
          </p:cNvPr>
          <p:cNvGrpSpPr/>
          <p:nvPr/>
        </p:nvGrpSpPr>
        <p:grpSpPr>
          <a:xfrm>
            <a:off x="6374275" y="2028738"/>
            <a:ext cx="2273416" cy="3238150"/>
            <a:chOff x="579481" y="1809925"/>
            <a:chExt cx="2273416" cy="323815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3F60C6C-4A34-6375-CA14-2F95A811D7B9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장신구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아티펙트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의뢰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3DF9C1A-8543-231D-180B-48E1815A7BA8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3.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아이템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71E1EE-7D7C-B57B-64CE-D45E4BBB3D31}"/>
              </a:ext>
            </a:extLst>
          </p:cNvPr>
          <p:cNvGrpSpPr/>
          <p:nvPr/>
        </p:nvGrpSpPr>
        <p:grpSpPr>
          <a:xfrm>
            <a:off x="9271671" y="2028738"/>
            <a:ext cx="2273416" cy="3238150"/>
            <a:chOff x="579481" y="1809925"/>
            <a:chExt cx="2273416" cy="323815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17975D2-B4AB-AE49-5A6A-D005F95FB66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전체 지도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지역별 컨셉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3023605-18DA-2DB8-2EC2-5B234252E59F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4.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0DCB8D-B462-6EE8-3740-6208E2573F79}"/>
              </a:ext>
            </a:extLst>
          </p:cNvPr>
          <p:cNvGrpSpPr/>
          <p:nvPr/>
        </p:nvGrpSpPr>
        <p:grpSpPr>
          <a:xfrm>
            <a:off x="1936019" y="1541460"/>
            <a:ext cx="2365695" cy="2229389"/>
            <a:chOff x="1951605" y="1541460"/>
            <a:chExt cx="2365695" cy="22293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C044B38-99C0-76C5-A14F-E6D5474F99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7E9481A-5107-95D1-3872-5F70895E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06984" y="1819629"/>
              <a:ext cx="1673051" cy="167305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38104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쿡 오프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무기를 과열시켜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공격속도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 </a:t>
                      </a:r>
                      <a:r>
                        <a:rPr lang="ko-KR" altLang="en-US" sz="1400" dirty="0"/>
                        <a:t>만큼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올린다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버스트</a:t>
                      </a:r>
                      <a:r>
                        <a:rPr lang="ko-KR" altLang="en-US" sz="1600" dirty="0"/>
                        <a:t> 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범위 내의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</a:t>
                      </a:r>
                      <a:r>
                        <a:rPr lang="ko-KR" altLang="en-US" sz="1400" dirty="0"/>
                        <a:t>만큼의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대미지를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속도의 영향을 받아 빠르게 공격한다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할로우</a:t>
                      </a:r>
                      <a:r>
                        <a:rPr lang="ko-KR" altLang="en-US" sz="1600" dirty="0"/>
                        <a:t> 포인트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투사체를 발사하여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500%</a:t>
                      </a:r>
                      <a:r>
                        <a:rPr lang="ko-KR" altLang="en-US" sz="1400" dirty="0"/>
                        <a:t>만큼의 데미지를 입힌다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 err="1"/>
                        <a:t>선딜레이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속도에 비례하여 </a:t>
                      </a:r>
                      <a:r>
                        <a:rPr lang="ko-KR" altLang="en-US" sz="1400" dirty="0" err="1"/>
                        <a:t>선딜레이가</a:t>
                      </a:r>
                      <a:r>
                        <a:rPr lang="ko-KR" altLang="en-US" sz="1400" dirty="0"/>
                        <a:t> 줄어 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58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스킬 사용시 스택이 쌓임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스택은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개 쌓임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B9FD8-5DC7-7FEC-10F3-F91FD40C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68" y="1843662"/>
            <a:ext cx="1585338" cy="158533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3335CB-1131-DE35-A277-8B4DAA66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02961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정신 집중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쿨타임이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20%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감소한다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en-US" altLang="ko-KR" sz="1400" dirty="0"/>
                        <a:t> : 20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해당 스킬은 </a:t>
                      </a: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감소의 영향을 받지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???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구체를 만들어 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*150%</a:t>
                      </a:r>
                      <a:r>
                        <a:rPr lang="ko-KR" altLang="en-US" sz="1400" dirty="0"/>
                        <a:t>의 데미지를 주며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사용할 때 마다 스택이 쌓이게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에너지파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모여 있는 스택을 사용하여 에너지파를 발사 하며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적들에게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스택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50*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ko-KR" altLang="en-US" sz="1400" dirty="0"/>
                        <a:t>의 데미지를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3mX20m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4EA-CBB7-DD75-71BE-F9C6A4188D5D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4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근거리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18932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힘을 모아서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30%</a:t>
                      </a:r>
                      <a:r>
                        <a:rPr lang="ko-KR" altLang="en-US" sz="1400" dirty="0"/>
                        <a:t>증가한다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 err="1"/>
                        <a:t>연공격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무기를 최대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 휘둘러서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범위내 적들에게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*200%</a:t>
                      </a:r>
                      <a:r>
                        <a:rPr lang="ko-KR" altLang="en-US" sz="1200" dirty="0"/>
                        <a:t>데미지를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/>
                        <a:t>쿨타임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15</a:t>
                      </a:r>
                      <a:r>
                        <a:rPr lang="ko-KR" altLang="en-US" sz="1200" dirty="0"/>
                        <a:t>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추가 설명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스킬 사용 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초간 재사용하지 않을 시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추가 타가 나가지 않는다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검을 크게 들어 올렸다가 내려찍어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*(300%~600%)</a:t>
                      </a:r>
                      <a:r>
                        <a:rPr lang="ko-KR" altLang="en-US" sz="1400" dirty="0"/>
                        <a:t>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데미지를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할 수록 강해지며 </a:t>
                      </a:r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시간은 </a:t>
                      </a:r>
                      <a:r>
                        <a:rPr lang="en-US" altLang="ko-KR" sz="1400" dirty="0"/>
                        <a:t>0.5~1.5</a:t>
                      </a:r>
                      <a:r>
                        <a:rPr lang="ko-KR" altLang="en-US" sz="1400" dirty="0"/>
                        <a:t>초 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최대로 </a:t>
                      </a:r>
                      <a:r>
                        <a:rPr lang="ko-KR" altLang="en-US" sz="1400" dirty="0" err="1"/>
                        <a:t>차징을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하게되면</a:t>
                      </a:r>
                      <a:r>
                        <a:rPr lang="ko-KR" altLang="en-US" sz="1400" dirty="0"/>
                        <a:t> 적에게 에어본을 </a:t>
                      </a:r>
                      <a:r>
                        <a:rPr lang="en-US" altLang="ko-KR" sz="1400" dirty="0"/>
                        <a:t>0.5</a:t>
                      </a:r>
                      <a:r>
                        <a:rPr lang="ko-KR" altLang="en-US" sz="1400" dirty="0" err="1"/>
                        <a:t>초동안</a:t>
                      </a:r>
                      <a:r>
                        <a:rPr lang="ko-KR" altLang="en-US" sz="1400" dirty="0"/>
                        <a:t> 부여한다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2/sec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30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2M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pic>
        <p:nvPicPr>
          <p:cNvPr id="7" name="그래픽 6" descr="검 단색으로 채워진">
            <a:extLst>
              <a:ext uri="{FF2B5EF4-FFF2-40B4-BE49-F238E27FC236}">
                <a16:creationId xmlns:a16="http://schemas.microsoft.com/office/drawing/2014/main" id="{1D1B7354-1458-85FF-15B2-EFEEBA8A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40" y="1787529"/>
            <a:ext cx="1737251" cy="17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0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현재 소지하고 있는 무기에 동일 등급의 무기를 재료로 강화를 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최대 </a:t>
            </a:r>
            <a:r>
              <a:rPr lang="en-US" altLang="ko-KR" sz="1600" dirty="0"/>
              <a:t>5</a:t>
            </a:r>
            <a:r>
              <a:rPr lang="ko-KR" altLang="en-US" sz="1600" dirty="0"/>
              <a:t>레벨로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강화시</a:t>
            </a:r>
            <a:r>
              <a:rPr lang="ko-KR" altLang="en-US" sz="1600" dirty="0"/>
              <a:t> 장비 </a:t>
            </a:r>
            <a:r>
              <a:rPr lang="ko-KR" altLang="en-US" sz="1600" dirty="0" err="1"/>
              <a:t>스테이터스</a:t>
            </a:r>
            <a:r>
              <a:rPr lang="ko-KR" altLang="en-US" sz="1600" dirty="0"/>
              <a:t> 상승과 부가효과 추가가 붙는다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97002-6283-FF47-11FB-D136229B1491}"/>
              </a:ext>
            </a:extLst>
          </p:cNvPr>
          <p:cNvSpPr/>
          <p:nvPr/>
        </p:nvSpPr>
        <p:spPr>
          <a:xfrm>
            <a:off x="1972578" y="2852257"/>
            <a:ext cx="9553896" cy="340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D0C795-5C5E-EE3D-7530-937CAE88523B}"/>
              </a:ext>
            </a:extLst>
          </p:cNvPr>
          <p:cNvGrpSpPr/>
          <p:nvPr/>
        </p:nvGrpSpPr>
        <p:grpSpPr>
          <a:xfrm>
            <a:off x="2619286" y="4014647"/>
            <a:ext cx="1247862" cy="1296329"/>
            <a:chOff x="1896157" y="3429000"/>
            <a:chExt cx="838808" cy="871387"/>
          </a:xfrm>
        </p:grpSpPr>
        <p:pic>
          <p:nvPicPr>
            <p:cNvPr id="29" name="그래픽 28" descr="검 단색으로 채워진">
              <a:extLst>
                <a:ext uri="{FF2B5EF4-FFF2-40B4-BE49-F238E27FC236}">
                  <a16:creationId xmlns:a16="http://schemas.microsoft.com/office/drawing/2014/main" id="{CB14334E-694A-79CA-7C0F-E60A72BD0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2A29C4-D850-1E62-7A03-03D3E15C6CF6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D6EF70BC-3F89-9F7B-4102-2F536AC7B978}"/>
              </a:ext>
            </a:extLst>
          </p:cNvPr>
          <p:cNvSpPr/>
          <p:nvPr/>
        </p:nvSpPr>
        <p:spPr>
          <a:xfrm>
            <a:off x="4378986" y="4268351"/>
            <a:ext cx="788921" cy="78892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A978620-4498-909B-3A86-7F9AAB2FCFA2}"/>
              </a:ext>
            </a:extLst>
          </p:cNvPr>
          <p:cNvSpPr/>
          <p:nvPr/>
        </p:nvSpPr>
        <p:spPr>
          <a:xfrm>
            <a:off x="7439445" y="4360345"/>
            <a:ext cx="1072517" cy="6049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77344-5A43-6771-B633-7A9598F266BF}"/>
              </a:ext>
            </a:extLst>
          </p:cNvPr>
          <p:cNvGrpSpPr/>
          <p:nvPr/>
        </p:nvGrpSpPr>
        <p:grpSpPr>
          <a:xfrm>
            <a:off x="9023800" y="3530012"/>
            <a:ext cx="1774008" cy="2265599"/>
            <a:chOff x="9560238" y="3754464"/>
            <a:chExt cx="1387814" cy="17723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B0E8CE-8356-0835-B7B9-CC88AA4B2411}"/>
                </a:ext>
              </a:extLst>
            </p:cNvPr>
            <p:cNvGrpSpPr/>
            <p:nvPr/>
          </p:nvGrpSpPr>
          <p:grpSpPr>
            <a:xfrm>
              <a:off x="9834742" y="3754464"/>
              <a:ext cx="838808" cy="871387"/>
              <a:chOff x="1896157" y="3429000"/>
              <a:chExt cx="838808" cy="871387"/>
            </a:xfrm>
          </p:grpSpPr>
          <p:pic>
            <p:nvPicPr>
              <p:cNvPr id="38" name="그래픽 37" descr="검 단색으로 채워진">
                <a:extLst>
                  <a:ext uri="{FF2B5EF4-FFF2-40B4-BE49-F238E27FC236}">
                    <a16:creationId xmlns:a16="http://schemas.microsoft.com/office/drawing/2014/main" id="{209BBECB-3CCC-BD74-E2B1-734950096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5526" y="3429000"/>
                <a:ext cx="560071" cy="560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406FB0-3BF0-5D1D-BB1A-F7A3217A68B5}"/>
                  </a:ext>
                </a:extLst>
              </p:cNvPr>
              <p:cNvSpPr txBox="1"/>
              <p:nvPr/>
            </p:nvSpPr>
            <p:spPr>
              <a:xfrm>
                <a:off x="1896157" y="3992610"/>
                <a:ext cx="83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희귀</a:t>
                </a:r>
                <a:r>
                  <a:rPr lang="en-US" altLang="ko-KR" sz="1400" dirty="0"/>
                  <a:t>+1</a:t>
                </a:r>
                <a:endParaRPr lang="ko-KR" altLang="en-US" sz="14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EE33F-DDB0-BEFD-204C-74B6F8215ED4}"/>
                </a:ext>
              </a:extLst>
            </p:cNvPr>
            <p:cNvSpPr txBox="1"/>
            <p:nvPr/>
          </p:nvSpPr>
          <p:spPr>
            <a:xfrm>
              <a:off x="9560239" y="4618408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부가효과 추가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72E611-FE90-4F2A-E556-E5EB8046AAB6}"/>
                </a:ext>
              </a:extLst>
            </p:cNvPr>
            <p:cNvSpPr txBox="1"/>
            <p:nvPr/>
          </p:nvSpPr>
          <p:spPr>
            <a:xfrm>
              <a:off x="9560238" y="4918742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96251-97DD-F6AD-60FE-E35869F52BD3}"/>
                </a:ext>
              </a:extLst>
            </p:cNvPr>
            <p:cNvSpPr txBox="1"/>
            <p:nvPr/>
          </p:nvSpPr>
          <p:spPr>
            <a:xfrm>
              <a:off x="9560238" y="5219075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FD982-38F3-86D9-1218-2904403353C0}"/>
              </a:ext>
            </a:extLst>
          </p:cNvPr>
          <p:cNvGrpSpPr/>
          <p:nvPr/>
        </p:nvGrpSpPr>
        <p:grpSpPr>
          <a:xfrm>
            <a:off x="5679745" y="4014647"/>
            <a:ext cx="1247862" cy="1296329"/>
            <a:chOff x="1896157" y="3429000"/>
            <a:chExt cx="838808" cy="871387"/>
          </a:xfrm>
        </p:grpSpPr>
        <p:pic>
          <p:nvPicPr>
            <p:cNvPr id="44" name="그래픽 43" descr="검 단색으로 채워진">
              <a:extLst>
                <a:ext uri="{FF2B5EF4-FFF2-40B4-BE49-F238E27FC236}">
                  <a16:creationId xmlns:a16="http://schemas.microsoft.com/office/drawing/2014/main" id="{224C51F8-F713-0548-0451-AD85988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17F13-0B26-63CD-6D0E-B2361E8CD412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장신구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장신구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장신구는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최대 </a:t>
            </a:r>
            <a:r>
              <a:rPr lang="en-US" altLang="ko-KR" sz="1600" dirty="0"/>
              <a:t>2</a:t>
            </a:r>
            <a:r>
              <a:rPr lang="ko-KR" altLang="en-US" sz="1600" dirty="0"/>
              <a:t>개 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장신구의 경우 세트옵션이 있는 경우가 존재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방어력</a:t>
            </a:r>
            <a:r>
              <a:rPr lang="en-US" altLang="ko-KR" sz="1600" dirty="0"/>
              <a:t>, </a:t>
            </a:r>
            <a:r>
              <a:rPr lang="ko-KR" altLang="en-US" sz="1600" dirty="0"/>
              <a:t>체력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/>
              <a:t>마나 </a:t>
            </a:r>
            <a:r>
              <a:rPr lang="ko-KR" altLang="en-US" sz="1600" dirty="0" err="1"/>
              <a:t>스테이터스에</a:t>
            </a:r>
            <a:r>
              <a:rPr lang="ko-KR" altLang="en-US" sz="1600" dirty="0"/>
              <a:t> 관여를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세트 옵션의 경우 아이템 밑에 어떤 아이템과 </a:t>
            </a:r>
            <a:r>
              <a:rPr lang="ko-KR" altLang="en-US" sz="1600" dirty="0" err="1"/>
              <a:t>셋트인지</a:t>
            </a:r>
            <a:r>
              <a:rPr lang="ko-KR" altLang="en-US" sz="1600" dirty="0"/>
              <a:t> 표시가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91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아티펙트는</a:t>
            </a:r>
            <a:r>
              <a:rPr lang="ko-KR" altLang="en-US" sz="1600" dirty="0"/>
              <a:t> 무기의 스킬들을 </a:t>
            </a:r>
            <a:r>
              <a:rPr lang="ko-KR" altLang="en-US" sz="1600" dirty="0" err="1"/>
              <a:t>강화시켜주는</a:t>
            </a:r>
            <a:r>
              <a:rPr lang="ko-KR" altLang="en-US" sz="1600" dirty="0"/>
              <a:t> 아이템이다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강화 효과 한 개</a:t>
            </a:r>
            <a:r>
              <a:rPr lang="en-US" altLang="ko-KR" sz="1600" dirty="0"/>
              <a:t>, </a:t>
            </a:r>
            <a:r>
              <a:rPr lang="ko-KR" altLang="en-US" sz="1600" dirty="0"/>
              <a:t>감소 효과 한가지를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무기당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가지를 장착할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아티펙트보드</a:t>
            </a:r>
            <a:r>
              <a:rPr lang="en-US" altLang="ko-KR" sz="1600" dirty="0"/>
              <a:t>(</a:t>
            </a:r>
            <a:r>
              <a:rPr lang="ko-KR" altLang="en-US" sz="1600" dirty="0"/>
              <a:t>가명</a:t>
            </a:r>
            <a:r>
              <a:rPr lang="en-US" altLang="ko-KR" sz="1600" dirty="0"/>
              <a:t>)</a:t>
            </a:r>
            <a:r>
              <a:rPr lang="ko-KR" altLang="en-US" sz="1600" dirty="0"/>
              <a:t>에서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효과를 발현 시킬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장착된 </a:t>
            </a:r>
            <a:r>
              <a:rPr lang="ko-KR" altLang="en-US" sz="1600" dirty="0" err="1"/>
              <a:t>아티펙트들은</a:t>
            </a:r>
            <a:r>
              <a:rPr lang="ko-KR" altLang="en-US" sz="1600" dirty="0"/>
              <a:t> 장착해제와 장착이 자유롭다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1128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아티펙트 보드는 </a:t>
            </a:r>
            <a:r>
              <a:rPr lang="en-US" altLang="ko-KR" sz="1600" dirty="0"/>
              <a:t>5X5</a:t>
            </a:r>
            <a:r>
              <a:rPr lang="ko-KR" altLang="en-US" sz="1600" dirty="0"/>
              <a:t>크기의 격자 모양이다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좌측에는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이름과 버프 효과와 넣어야 하는 스킬 포인트 수가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상단에는 좌측과 대칭 하는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효과와 넣어야 하는 스킬 포인트가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아티펙트의</a:t>
            </a:r>
            <a:r>
              <a:rPr lang="ko-KR" altLang="en-US" sz="1600" dirty="0"/>
              <a:t> 위치는 플레이어가 원하는 대로 이동이 가능하다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52026275"/>
              </p:ext>
            </p:extLst>
          </p:nvPr>
        </p:nvGraphicFramePr>
        <p:xfrm>
          <a:off x="5570302" y="3607266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3577914" y="3607266"/>
            <a:ext cx="1317072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4899181" y="3607266"/>
            <a:ext cx="658538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포인트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ADE88B-A2E2-C042-CC34-F864EE44638B}"/>
              </a:ext>
            </a:extLst>
          </p:cNvPr>
          <p:cNvGrpSpPr/>
          <p:nvPr/>
        </p:nvGrpSpPr>
        <p:grpSpPr>
          <a:xfrm>
            <a:off x="3577914" y="4035690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A4DB7DF-B3A3-8AB3-7B6A-18589DCA0393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0A9E80-2C77-9C94-6FD7-0D31066D2A3B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FBB335-F916-2DB1-46AD-48CA067C92DA}"/>
              </a:ext>
            </a:extLst>
          </p:cNvPr>
          <p:cNvGrpSpPr/>
          <p:nvPr/>
        </p:nvGrpSpPr>
        <p:grpSpPr>
          <a:xfrm>
            <a:off x="3577914" y="4464114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06285A-F730-12B6-A93D-23963A69C8F4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08F3F1-C11D-8E4C-F7A2-E849CFDB1DCF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0B4ADD-5823-CCE9-3812-2B11A613D894}"/>
              </a:ext>
            </a:extLst>
          </p:cNvPr>
          <p:cNvGrpSpPr/>
          <p:nvPr/>
        </p:nvGrpSpPr>
        <p:grpSpPr>
          <a:xfrm>
            <a:off x="3577914" y="4892539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53F27C-FF66-9368-5F4B-0AB10ACCA607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C0B077-CDD0-36ED-3D30-8521852C0A76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5557719" y="316635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C7375B-3AAE-2E8E-E733-CDAB7F3B21E3}"/>
              </a:ext>
            </a:extLst>
          </p:cNvPr>
          <p:cNvSpPr/>
          <p:nvPr/>
        </p:nvSpPr>
        <p:spPr>
          <a:xfrm>
            <a:off x="6049860" y="31564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0B5C2F-D2B0-40B3-791F-B4A1BD944E6F}"/>
              </a:ext>
            </a:extLst>
          </p:cNvPr>
          <p:cNvSpPr/>
          <p:nvPr/>
        </p:nvSpPr>
        <p:spPr>
          <a:xfrm>
            <a:off x="6515463" y="3142585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1DECC0-ACFA-DCF3-5FD4-85A4E3C090D3}"/>
              </a:ext>
            </a:extLst>
          </p:cNvPr>
          <p:cNvSpPr/>
          <p:nvPr/>
        </p:nvSpPr>
        <p:spPr>
          <a:xfrm>
            <a:off x="6985247" y="31509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BB7E68-F62D-4798-92C5-641A6C88095E}"/>
              </a:ext>
            </a:extLst>
          </p:cNvPr>
          <p:cNvSpPr/>
          <p:nvPr/>
        </p:nvSpPr>
        <p:spPr>
          <a:xfrm>
            <a:off x="8288323" y="3330455"/>
            <a:ext cx="1845578" cy="23536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아티펙트 이름</a:t>
            </a:r>
            <a:endParaRPr lang="en-US" altLang="ko-KR" sz="1200" dirty="0"/>
          </a:p>
          <a:p>
            <a:pPr algn="ctr"/>
            <a:r>
              <a:rPr lang="ko-KR" altLang="en-US" sz="1200" dirty="0"/>
              <a:t>아티펙트 효과설명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C8B879-E54F-2696-460F-DD535413B1D7}"/>
              </a:ext>
            </a:extLst>
          </p:cNvPr>
          <p:cNvSpPr/>
          <p:nvPr/>
        </p:nvSpPr>
        <p:spPr>
          <a:xfrm>
            <a:off x="3577914" y="4892539"/>
            <a:ext cx="4366448" cy="464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DF180-BC26-D836-4158-393F8E122206}"/>
              </a:ext>
            </a:extLst>
          </p:cNvPr>
          <p:cNvSpPr/>
          <p:nvPr/>
        </p:nvSpPr>
        <p:spPr>
          <a:xfrm>
            <a:off x="6981047" y="3142585"/>
            <a:ext cx="469776" cy="263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983056F-5E33-A962-70F3-6865389DFED1}"/>
              </a:ext>
            </a:extLst>
          </p:cNvPr>
          <p:cNvCxnSpPr/>
          <p:nvPr/>
        </p:nvCxnSpPr>
        <p:spPr>
          <a:xfrm flipV="1">
            <a:off x="4706224" y="3366338"/>
            <a:ext cx="3607266" cy="1667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E55B8791-0199-86EE-4E79-7391D84BF6D3}"/>
              </a:ext>
            </a:extLst>
          </p:cNvPr>
          <p:cNvSpPr/>
          <p:nvPr/>
        </p:nvSpPr>
        <p:spPr>
          <a:xfrm>
            <a:off x="3003259" y="5559653"/>
            <a:ext cx="1891727" cy="618159"/>
          </a:xfrm>
          <a:prstGeom prst="wedgeRectCallout">
            <a:avLst>
              <a:gd name="adj1" fmla="val 31698"/>
              <a:gd name="adj2" fmla="val -798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마우스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커서를 올렸을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효과 설명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등장 및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해당 효과 라인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AEEDD1-09D2-ACF8-598F-F0CC1DE6FA89}"/>
              </a:ext>
            </a:extLst>
          </p:cNvPr>
          <p:cNvSpPr/>
          <p:nvPr/>
        </p:nvSpPr>
        <p:spPr>
          <a:xfrm>
            <a:off x="3577914" y="3250734"/>
            <a:ext cx="1933644" cy="303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현재 보유 스킬 포인트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51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플레이어는 주어진 </a:t>
            </a:r>
            <a:r>
              <a:rPr lang="ko-KR" altLang="en-US" sz="1600" dirty="0" err="1"/>
              <a:t>스킬포인트를</a:t>
            </a:r>
            <a:r>
              <a:rPr lang="ko-KR" altLang="en-US" sz="1600" dirty="0"/>
              <a:t> 이용하여 칸을 칠하고 조건에 만족하였을 경우 효과가 발동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 포인트는 </a:t>
            </a:r>
            <a:r>
              <a:rPr lang="ko-KR" altLang="en-US" sz="1600" dirty="0">
                <a:solidFill>
                  <a:srgbClr val="FF0000"/>
                </a:solidFill>
              </a:rPr>
              <a:t>빈칸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차감되며 </a:t>
            </a:r>
            <a:r>
              <a:rPr lang="ko-KR" altLang="en-US" sz="1600" dirty="0"/>
              <a:t>칠해지고 </a:t>
            </a:r>
            <a:r>
              <a:rPr lang="ko-KR" altLang="en-US" sz="1600" dirty="0">
                <a:solidFill>
                  <a:srgbClr val="FF0000"/>
                </a:solidFill>
              </a:rPr>
              <a:t>칠해진 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회수 </a:t>
            </a:r>
            <a:r>
              <a:rPr lang="ko-KR" altLang="en-US" sz="1600" dirty="0"/>
              <a:t>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칠해진 조건이 만족되면 아티펙트 옆 효과 </a:t>
            </a:r>
            <a:r>
              <a:rPr lang="ko-KR" altLang="en-US" sz="1600" dirty="0" err="1"/>
              <a:t>스킬포인트</a:t>
            </a:r>
            <a:r>
              <a:rPr lang="ko-KR" altLang="en-US" sz="1600" dirty="0"/>
              <a:t> 숫자가 칠해지게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스킬포인트는</a:t>
            </a:r>
            <a:r>
              <a:rPr lang="ko-KR" altLang="en-US" sz="1600" dirty="0"/>
              <a:t> 유저의 레벨 </a:t>
            </a:r>
            <a:r>
              <a:rPr lang="en-US" altLang="ko-KR" sz="1600" dirty="0"/>
              <a:t>* 5</a:t>
            </a:r>
            <a:r>
              <a:rPr lang="ko-KR" altLang="en-US" sz="1600" dirty="0"/>
              <a:t>개씩 주어지게 된다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75154278"/>
              </p:ext>
            </p:extLst>
          </p:nvPr>
        </p:nvGraphicFramePr>
        <p:xfrm>
          <a:off x="3800223" y="3825380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1807835" y="382538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3129102" y="382538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3787640" y="3384468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93967C-A406-A0CF-8947-511F675902F6}"/>
              </a:ext>
            </a:extLst>
          </p:cNvPr>
          <p:cNvSpPr/>
          <p:nvPr/>
        </p:nvSpPr>
        <p:spPr>
          <a:xfrm>
            <a:off x="1930632" y="3429103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5</a:t>
            </a:r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4C3736E6-7EDE-D67B-45F9-B339E688513C}"/>
              </a:ext>
            </a:extLst>
          </p:cNvPr>
          <p:cNvSpPr/>
          <p:nvPr/>
        </p:nvSpPr>
        <p:spPr>
          <a:xfrm>
            <a:off x="3872225" y="3801901"/>
            <a:ext cx="600569" cy="550801"/>
          </a:xfrm>
          <a:prstGeom prst="irregularSeal1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DFA590BF-B817-967C-BAC3-CBB3A8FE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0428" y="3928587"/>
            <a:ext cx="688598" cy="68859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14ED35D-90F4-A37F-8F6F-8E7DB4A19DD0}"/>
              </a:ext>
            </a:extLst>
          </p:cNvPr>
          <p:cNvSpPr/>
          <p:nvPr/>
        </p:nvSpPr>
        <p:spPr>
          <a:xfrm>
            <a:off x="6482734" y="4617185"/>
            <a:ext cx="71573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62CC27C-9478-7888-891A-90C45305D13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52651"/>
              </p:ext>
            </p:extLst>
          </p:nvPr>
        </p:nvGraphicFramePr>
        <p:xfrm>
          <a:off x="9190852" y="3765278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81D242-6960-5EED-4FD2-F98350B823D1}"/>
              </a:ext>
            </a:extLst>
          </p:cNvPr>
          <p:cNvGrpSpPr/>
          <p:nvPr/>
        </p:nvGrpSpPr>
        <p:grpSpPr>
          <a:xfrm>
            <a:off x="7198464" y="3765278"/>
            <a:ext cx="1979805" cy="447506"/>
            <a:chOff x="3577914" y="3607266"/>
            <a:chExt cx="1979805" cy="447506"/>
          </a:xfrm>
          <a:solidFill>
            <a:schemeClr val="bg2">
              <a:lumMod val="75000"/>
            </a:schemeClr>
          </a:solidFill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654A3A-205A-4FC0-E1A1-E0E8936A2C48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2011F9-1972-908B-A319-F31252B07CF4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D6F88E-B322-75AE-31B9-52A00F555F7C}"/>
              </a:ext>
            </a:extLst>
          </p:cNvPr>
          <p:cNvSpPr/>
          <p:nvPr/>
        </p:nvSpPr>
        <p:spPr>
          <a:xfrm>
            <a:off x="9178269" y="3324366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4AD8D5-8FCA-FFFF-9503-55A19321CE3C}"/>
              </a:ext>
            </a:extLst>
          </p:cNvPr>
          <p:cNvSpPr/>
          <p:nvPr/>
        </p:nvSpPr>
        <p:spPr>
          <a:xfrm>
            <a:off x="7321261" y="3369001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93737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발동 조건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요구 </a:t>
            </a:r>
            <a:r>
              <a:rPr lang="ko-KR" altLang="en-US" sz="1600" dirty="0" err="1"/>
              <a:t>스킬포인트에</a:t>
            </a:r>
            <a:r>
              <a:rPr lang="ko-KR" altLang="en-US" sz="1600" dirty="0"/>
              <a:t> 적인 수만큼 연속된 칸을 칠하면 발동이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숫자가 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적혀져있는</a:t>
            </a:r>
            <a:r>
              <a:rPr lang="ko-KR" altLang="en-US" sz="1600" dirty="0"/>
              <a:t> 경우 최소 </a:t>
            </a:r>
            <a:r>
              <a:rPr lang="ko-KR" altLang="en-US" sz="1600" dirty="0" err="1"/>
              <a:t>한칸</a:t>
            </a:r>
            <a:r>
              <a:rPr lang="ko-KR" altLang="en-US" sz="1600" dirty="0"/>
              <a:t> 띄워서 연속되게 칠해져야 발동이 된다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0D50AF-6DCE-CD41-164B-19BB059A83B1}"/>
              </a:ext>
            </a:extLst>
          </p:cNvPr>
          <p:cNvSpPr/>
          <p:nvPr/>
        </p:nvSpPr>
        <p:spPr>
          <a:xfrm>
            <a:off x="1899660" y="2995752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E3FB15-C5E5-06A2-9A88-C0B5C52BA970}"/>
              </a:ext>
            </a:extLst>
          </p:cNvPr>
          <p:cNvSpPr/>
          <p:nvPr/>
        </p:nvSpPr>
        <p:spPr>
          <a:xfrm>
            <a:off x="3220927" y="2995752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6BADF30-C1FE-8AE0-A3E9-4CCECC0FBE9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55702333"/>
              </p:ext>
            </p:extLst>
          </p:nvPr>
        </p:nvGraphicFramePr>
        <p:xfrm>
          <a:off x="3879465" y="2995752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u="none" strike="noStrike" dirty="0">
                        <a:effectLst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54EC9B0-6FDF-414E-AB66-7F8E7FDE5426}"/>
              </a:ext>
            </a:extLst>
          </p:cNvPr>
          <p:cNvSpPr txBox="1"/>
          <p:nvPr/>
        </p:nvSpPr>
        <p:spPr>
          <a:xfrm>
            <a:off x="3172948" y="256791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D035-9622-64F5-37B4-FAADA4D964B1}"/>
              </a:ext>
            </a:extLst>
          </p:cNvPr>
          <p:cNvSpPr/>
          <p:nvPr/>
        </p:nvSpPr>
        <p:spPr>
          <a:xfrm>
            <a:off x="1899660" y="4178027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BDF2C3-59ED-B6B3-D859-7130F1B58BFE}"/>
              </a:ext>
            </a:extLst>
          </p:cNvPr>
          <p:cNvSpPr/>
          <p:nvPr/>
        </p:nvSpPr>
        <p:spPr>
          <a:xfrm>
            <a:off x="3220927" y="4178027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D55FB70-29D1-E428-A979-C5B581E41FF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2084587"/>
              </p:ext>
            </p:extLst>
          </p:nvPr>
        </p:nvGraphicFramePr>
        <p:xfrm>
          <a:off x="3879465" y="4178027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817CF451-E4F1-ED08-FFDE-8B11F79A4113}"/>
              </a:ext>
            </a:extLst>
          </p:cNvPr>
          <p:cNvSpPr txBox="1"/>
          <p:nvPr/>
        </p:nvSpPr>
        <p:spPr>
          <a:xfrm>
            <a:off x="3172948" y="372998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2603EC-6A5F-D5B4-5401-6D1EC289F241}"/>
              </a:ext>
            </a:extLst>
          </p:cNvPr>
          <p:cNvGrpSpPr/>
          <p:nvPr/>
        </p:nvGrpSpPr>
        <p:grpSpPr>
          <a:xfrm>
            <a:off x="7095891" y="4165764"/>
            <a:ext cx="1979805" cy="447506"/>
            <a:chOff x="7125505" y="4178027"/>
            <a:chExt cx="1979805" cy="4475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8EA7F7-EDE1-5DD6-FB2B-C4D98A6BD4B5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8256651-2F29-1564-8ADF-CC6918E33D63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2 1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E418F2-5994-48BE-CB58-5F0E8068039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2767149"/>
              </p:ext>
            </p:extLst>
          </p:nvPr>
        </p:nvGraphicFramePr>
        <p:xfrm>
          <a:off x="9075696" y="416576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81147B-3637-F36C-62B4-5ED2B17018AE}"/>
              </a:ext>
            </a:extLst>
          </p:cNvPr>
          <p:cNvGrpSpPr/>
          <p:nvPr/>
        </p:nvGrpSpPr>
        <p:grpSpPr>
          <a:xfrm>
            <a:off x="7095891" y="3019096"/>
            <a:ext cx="1979805" cy="447506"/>
            <a:chOff x="7125505" y="4178027"/>
            <a:chExt cx="1979805" cy="4475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041AF-77B5-8D3F-2542-18CAAA926B23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34D85E-DEE4-9D2B-6C42-8169B4801E25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5DAF723F-C52F-18CB-194D-19CC2DBF6CD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24620199"/>
              </p:ext>
            </p:extLst>
          </p:nvPr>
        </p:nvGraphicFramePr>
        <p:xfrm>
          <a:off x="9075696" y="301417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CA57F6A8-0DA5-CF2B-98BF-F0D5323E2D94}"/>
              </a:ext>
            </a:extLst>
          </p:cNvPr>
          <p:cNvSpPr txBox="1"/>
          <p:nvPr/>
        </p:nvSpPr>
        <p:spPr>
          <a:xfrm>
            <a:off x="8142587" y="255947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06953-CF41-B315-39F2-FA91732BCA54}"/>
              </a:ext>
            </a:extLst>
          </p:cNvPr>
          <p:cNvSpPr txBox="1"/>
          <p:nvPr/>
        </p:nvSpPr>
        <p:spPr>
          <a:xfrm>
            <a:off x="8069189" y="3679658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176F48-7AEC-7194-7DB0-B94271599711}"/>
              </a:ext>
            </a:extLst>
          </p:cNvPr>
          <p:cNvSpPr/>
          <p:nvPr/>
        </p:nvSpPr>
        <p:spPr>
          <a:xfrm>
            <a:off x="1899660" y="5453274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DD8D18-89A6-779D-C7AB-AF9D0AB3CDDA}"/>
              </a:ext>
            </a:extLst>
          </p:cNvPr>
          <p:cNvSpPr/>
          <p:nvPr/>
        </p:nvSpPr>
        <p:spPr>
          <a:xfrm>
            <a:off x="3220927" y="5453274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1 1 1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6C20604E-069F-2505-B18F-F389932BCD3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55438920"/>
              </p:ext>
            </p:extLst>
          </p:nvPr>
        </p:nvGraphicFramePr>
        <p:xfrm>
          <a:off x="3879465" y="545327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1F06B3-B663-A33D-C449-16F3AE34FC53}"/>
              </a:ext>
            </a:extLst>
          </p:cNvPr>
          <p:cNvSpPr txBox="1"/>
          <p:nvPr/>
        </p:nvSpPr>
        <p:spPr>
          <a:xfrm>
            <a:off x="3172948" y="500522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B1ECFF-60C0-AFA3-6F0A-2714BB6C0222}"/>
              </a:ext>
            </a:extLst>
          </p:cNvPr>
          <p:cNvSpPr/>
          <p:nvPr/>
        </p:nvSpPr>
        <p:spPr>
          <a:xfrm>
            <a:off x="7095891" y="545574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F03888-3E7C-7DDC-4791-FD5876BB5216}"/>
              </a:ext>
            </a:extLst>
          </p:cNvPr>
          <p:cNvSpPr/>
          <p:nvPr/>
        </p:nvSpPr>
        <p:spPr>
          <a:xfrm>
            <a:off x="8417158" y="545574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1 1 1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6F26B077-11DC-27B8-B497-334D14631F0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2791105"/>
              </p:ext>
            </p:extLst>
          </p:nvPr>
        </p:nvGraphicFramePr>
        <p:xfrm>
          <a:off x="9075696" y="545574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9BD086-C3B9-14FA-02CE-D270B156ED6D}"/>
              </a:ext>
            </a:extLst>
          </p:cNvPr>
          <p:cNvSpPr txBox="1"/>
          <p:nvPr/>
        </p:nvSpPr>
        <p:spPr>
          <a:xfrm>
            <a:off x="8138124" y="507655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790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583E3-98B5-EE44-06E6-6BB7B85E43D7}"/>
              </a:ext>
            </a:extLst>
          </p:cNvPr>
          <p:cNvSpPr txBox="1"/>
          <p:nvPr/>
        </p:nvSpPr>
        <p:spPr>
          <a:xfrm>
            <a:off x="1723236" y="1866520"/>
            <a:ext cx="10100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의뢰는 하루에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 클리어가 가능하다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의뢰에는 예상 소요 시간이 적혀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저녁 </a:t>
            </a:r>
            <a:r>
              <a:rPr lang="en-US" altLang="ko-KR" sz="1600" dirty="0"/>
              <a:t>6</a:t>
            </a:r>
            <a:r>
              <a:rPr lang="ko-KR" altLang="en-US" sz="1600" dirty="0"/>
              <a:t>시가 되기전까지 최대한 클리어하는 것이 목표이다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종류에는 대화</a:t>
            </a:r>
            <a:r>
              <a:rPr lang="en-US" altLang="ko-KR" sz="1600" dirty="0"/>
              <a:t>, </a:t>
            </a:r>
            <a:r>
              <a:rPr lang="ko-KR" altLang="en-US" sz="1600" dirty="0"/>
              <a:t>찾기</a:t>
            </a:r>
            <a:r>
              <a:rPr lang="en-US" altLang="ko-KR" sz="1600" dirty="0"/>
              <a:t>, </a:t>
            </a:r>
            <a:r>
              <a:rPr lang="ko-KR" altLang="en-US" sz="1600" dirty="0"/>
              <a:t>토벌</a:t>
            </a:r>
            <a:r>
              <a:rPr lang="en-US" altLang="ko-KR" sz="1600" dirty="0"/>
              <a:t>, </a:t>
            </a:r>
            <a:r>
              <a:rPr lang="ko-KR" altLang="en-US" sz="1600" dirty="0"/>
              <a:t>수리가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의뢰명에 색깔에 따라서 </a:t>
            </a:r>
            <a:r>
              <a:rPr lang="ko-KR" altLang="en-US" sz="1600" dirty="0">
                <a:solidFill>
                  <a:schemeClr val="accent1"/>
                </a:solidFill>
              </a:rPr>
              <a:t>스토리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긴급의뢰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스토리의뢰를 깨면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일반의뢰의 난이도도 점점 어려워진다</a:t>
            </a:r>
            <a:r>
              <a:rPr lang="en-US" altLang="ko-KR" sz="1600" dirty="0"/>
              <a:t>.(ex. </a:t>
            </a:r>
            <a:r>
              <a:rPr lang="ko-KR" altLang="en-US" sz="1600" dirty="0"/>
              <a:t>몬스터 레벨 업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퍼즐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긴급의뢰는 스토리의뢰를 일정이상 클리어하고 나면 확률적으로 등장하게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19451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 종류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58C0D-1FB8-14D3-31EA-BBC2D0BB0FD8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D42571E-1121-7741-29AB-E77927E7737D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937B61-3516-6BBD-F91F-E549E1A1637C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대화의뢰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7A56DE-574B-30CA-C34B-C530A7C16B61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이야기를 통해 해결하는</a:t>
              </a:r>
              <a:br>
                <a:rPr lang="en-US" altLang="ko-KR" sz="1200" dirty="0"/>
              </a:br>
              <a:r>
                <a:rPr lang="ko-KR" altLang="en-US" sz="1200" dirty="0"/>
                <a:t>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의뢰주의 위치 표시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주로 스토리와 관련 있음</a:t>
              </a:r>
              <a:endParaRPr lang="en-US" altLang="ko-KR" sz="12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2A442D-55E1-45F7-D188-F8C084D8A936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78FF4E-131A-6D56-4E21-03DF71D1960C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3CF34DD-9429-12C8-CC38-BBC536F90866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찾기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41E90E-3107-8DA8-733C-89800121917F}"/>
              </a:ext>
            </a:extLst>
          </p:cNvPr>
          <p:cNvSpPr txBox="1"/>
          <p:nvPr/>
        </p:nvSpPr>
        <p:spPr>
          <a:xfrm>
            <a:off x="4343801" y="4494128"/>
            <a:ext cx="1758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잃어버린 아이템을</a:t>
            </a:r>
            <a:br>
              <a:rPr lang="en-US" altLang="ko-KR" sz="1200" dirty="0"/>
            </a:br>
            <a:r>
              <a:rPr lang="ko-KR" altLang="en-US" sz="1200" dirty="0"/>
              <a:t>찾아 주는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아이템이 있을 </a:t>
            </a:r>
            <a:br>
              <a:rPr lang="en-US" altLang="ko-KR" sz="1200" dirty="0"/>
            </a:br>
            <a:r>
              <a:rPr lang="ko-KR" altLang="en-US" sz="1200" dirty="0"/>
              <a:t>법한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626A12F-B684-044C-5381-6B1ED16E3FBE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DFEE373-1502-C8A4-2B69-B5EBC02812DE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8253877-25CA-C4CF-DB13-F09E448E33C9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몬스터 처치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DC53D6-2217-C8BD-A19E-16A5E65680BD}"/>
              </a:ext>
            </a:extLst>
          </p:cNvPr>
          <p:cNvSpPr txBox="1"/>
          <p:nvPr/>
        </p:nvSpPr>
        <p:spPr>
          <a:xfrm>
            <a:off x="6900625" y="449412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의뢰인이 지정한 몬스터를</a:t>
            </a:r>
            <a:br>
              <a:rPr lang="en-US" altLang="ko-KR" sz="1200" dirty="0"/>
            </a:br>
            <a:r>
              <a:rPr lang="ko-KR" altLang="en-US" sz="1200" dirty="0"/>
              <a:t>처치하는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공간안에 있는 몬스터 처치</a:t>
            </a:r>
            <a:endParaRPr lang="en-US" altLang="ko-KR" sz="12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91562AD-7A57-13D7-47DD-5C04271E493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A1B184-25C1-D842-1F0A-63E655E004CF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1490179-7226-E538-ED2A-2575AD9E61D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BF886D3-548B-EC02-9A37-B052DDA28AB3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장비 수리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311D16-9D9D-0E37-AF6C-A8A36C8B41FE}"/>
                </a:ext>
              </a:extLst>
            </p:cNvPr>
            <p:cNvSpPr txBox="1"/>
            <p:nvPr/>
          </p:nvSpPr>
          <p:spPr>
            <a:xfrm>
              <a:off x="1786977" y="4494128"/>
              <a:ext cx="2329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장비나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건물 수리하는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퍼즐을 통해 고장 난 부위</a:t>
              </a:r>
              <a:br>
                <a:rPr lang="en-US" altLang="ko-KR" sz="1200" dirty="0"/>
              </a:br>
              <a:r>
                <a:rPr lang="ko-KR" altLang="en-US" sz="1200" dirty="0"/>
                <a:t>수리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545E3B3-BD96-6C35-6736-0E32B946C821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2" name="그래픽 61" descr="사용자 단색으로 채워진">
            <a:extLst>
              <a:ext uri="{FF2B5EF4-FFF2-40B4-BE49-F238E27FC236}">
                <a16:creationId xmlns:a16="http://schemas.microsoft.com/office/drawing/2014/main" id="{234C9235-31EA-3D0E-6D72-269076524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63" name="말풍선: 타원형 62">
            <a:extLst>
              <a:ext uri="{FF2B5EF4-FFF2-40B4-BE49-F238E27FC236}">
                <a16:creationId xmlns:a16="http://schemas.microsoft.com/office/drawing/2014/main" id="{33B8BDB0-CB08-7518-D3D3-975E264D24DA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368397-6913-37CB-82D2-837B037F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2563CD7-0B3F-19F6-E1E0-E9CB0900B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3C7C41-6DC7-0E35-4C05-A604E1EC1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047" y="2363807"/>
            <a:ext cx="1301202" cy="13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3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의뢰들과 모이지 않은 의뢰들을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의뢰들만 보이며 다른 지역으로 옮기게 되면 해당 의뢰는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의뢰를 다 모으지 못한채로 지역을 이동해도 그전에 모아둔 의뢰들은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4.</a:t>
            </a:r>
            <a:r>
              <a:rPr lang="ko-KR" altLang="en-US" sz="5400" b="1" dirty="0">
                <a:solidFill>
                  <a:schemeClr val="tx1"/>
                </a:solidFill>
              </a:rPr>
              <a:t> 지역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2551837"/>
            <a:ext cx="5576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전체 지도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지역별 특징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3414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전체지도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지역별 특징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전체 지도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전체 맵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1E26-C804-E6BF-8480-8E4EE895299F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지역은 총 </a:t>
            </a:r>
            <a:r>
              <a:rPr lang="en-US" altLang="ko-KR" sz="1600" dirty="0"/>
              <a:t>4</a:t>
            </a:r>
            <a:r>
              <a:rPr lang="ko-KR" altLang="en-US" sz="1600" dirty="0"/>
              <a:t>개로 나뉘어져 있으며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특징이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그림 9" descr="철물, 오프너, 사슬이(가) 표시된 사진&#10;&#10;자동 생성된 설명">
            <a:extLst>
              <a:ext uri="{FF2B5EF4-FFF2-40B4-BE49-F238E27FC236}">
                <a16:creationId xmlns:a16="http://schemas.microsoft.com/office/drawing/2014/main" id="{A0D5D404-24ED-67AC-EED7-524836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1" y="2775548"/>
            <a:ext cx="3574902" cy="35749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4615A8-190F-DA36-96A9-D319D9C79181}"/>
              </a:ext>
            </a:extLst>
          </p:cNvPr>
          <p:cNvSpPr/>
          <p:nvPr/>
        </p:nvSpPr>
        <p:spPr>
          <a:xfrm>
            <a:off x="5754848" y="3540154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BAC359-3058-9C24-D4B8-B64354962183}"/>
              </a:ext>
            </a:extLst>
          </p:cNvPr>
          <p:cNvSpPr/>
          <p:nvPr/>
        </p:nvSpPr>
        <p:spPr>
          <a:xfrm>
            <a:off x="5754847" y="494530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010DE8-CB9C-1197-9330-9E7C8C889F64}"/>
              </a:ext>
            </a:extLst>
          </p:cNvPr>
          <p:cNvSpPr/>
          <p:nvPr/>
        </p:nvSpPr>
        <p:spPr>
          <a:xfrm>
            <a:off x="7308210" y="355268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1E0634-054F-F674-AD24-3908ED1808E1}"/>
              </a:ext>
            </a:extLst>
          </p:cNvPr>
          <p:cNvSpPr/>
          <p:nvPr/>
        </p:nvSpPr>
        <p:spPr>
          <a:xfrm>
            <a:off x="7194153" y="4972878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27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자연과 잘 어우러져 있는 도시의 모습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원래 모습은 자연 친화적인 관광도시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자연과 관련된 몬스터가 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맵 중 일부가 미로로 되어 있어 미로의 끝에 보스 소환장소 존재</a:t>
            </a:r>
            <a:endParaRPr lang="en-US" altLang="ko-KR" sz="1600" dirty="0"/>
          </a:p>
        </p:txBody>
      </p:sp>
      <p:pic>
        <p:nvPicPr>
          <p:cNvPr id="18" name="그림 17" descr="더러운이(가) 표시된 사진&#10;&#10;자동 생성된 설명">
            <a:extLst>
              <a:ext uri="{FF2B5EF4-FFF2-40B4-BE49-F238E27FC236}">
                <a16:creationId xmlns:a16="http://schemas.microsoft.com/office/drawing/2014/main" id="{E837EB77-BF81-A390-4F2D-FB85E52E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37" y="3101166"/>
            <a:ext cx="2536754" cy="2971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23FF2-9B4B-6B58-2C2D-D096E80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2" y="3101166"/>
            <a:ext cx="2025241" cy="3100812"/>
          </a:xfrm>
          <a:prstGeom prst="rect">
            <a:avLst/>
          </a:prstGeom>
        </p:spPr>
      </p:pic>
      <p:pic>
        <p:nvPicPr>
          <p:cNvPr id="21" name="그림 20" descr="나무, 실외, 대지, 집이(가) 표시된 사진&#10;&#10;자동 생성된 설명">
            <a:extLst>
              <a:ext uri="{FF2B5EF4-FFF2-40B4-BE49-F238E27FC236}">
                <a16:creationId xmlns:a16="http://schemas.microsoft.com/office/drawing/2014/main" id="{074C8DDE-D310-EB75-1E2D-F78A8236F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60" y="3184792"/>
            <a:ext cx="2155970" cy="30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4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의뢰 설명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덩굴 모양의 몬스터를 처치하여 획득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퀘스트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돌아다니면서 사진기가 있는 곳에서 사진을 찍고 도장아이템 얻어오는 방식</a:t>
            </a:r>
            <a:r>
              <a:rPr lang="en-US" altLang="ko-KR" sz="1600" dirty="0"/>
              <a:t>(</a:t>
            </a:r>
            <a:r>
              <a:rPr lang="ko-KR" altLang="en-US" sz="1600" dirty="0"/>
              <a:t>총 </a:t>
            </a:r>
            <a:r>
              <a:rPr lang="en-US" altLang="ko-KR" sz="1600" dirty="0"/>
              <a:t>4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sz="1600" dirty="0" err="1"/>
              <a:t>맵에</a:t>
            </a:r>
            <a:r>
              <a:rPr lang="ko-KR" altLang="en-US" sz="1600" dirty="0"/>
              <a:t> 널브러져 있는 </a:t>
            </a:r>
            <a:r>
              <a:rPr lang="ko-KR" altLang="en-US" sz="1600" dirty="0" err="1"/>
              <a:t>상자중</a:t>
            </a:r>
            <a:r>
              <a:rPr lang="ko-KR" altLang="en-US" sz="1600" dirty="0"/>
              <a:t> 한가지가 의뢰를 줌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퍼즐을 풀어 상자를 획득</a:t>
            </a:r>
            <a:endParaRPr lang="en-US" altLang="ko-KR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F1E0F-15B2-0E6E-5A52-A779785B4421}"/>
              </a:ext>
            </a:extLst>
          </p:cNvPr>
          <p:cNvSpPr/>
          <p:nvPr/>
        </p:nvSpPr>
        <p:spPr>
          <a:xfrm>
            <a:off x="1788019" y="2943738"/>
            <a:ext cx="9813955" cy="3205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23CA3-4BEC-BB6B-CDC9-4DFD8A5A7B88}"/>
              </a:ext>
            </a:extLst>
          </p:cNvPr>
          <p:cNvSpPr txBox="1"/>
          <p:nvPr/>
        </p:nvSpPr>
        <p:spPr>
          <a:xfrm>
            <a:off x="1856529" y="302481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퍼즐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0151A-7F5E-D0F5-FECF-32D83F17FCFA}"/>
              </a:ext>
            </a:extLst>
          </p:cNvPr>
          <p:cNvSpPr txBox="1"/>
          <p:nvPr/>
        </p:nvSpPr>
        <p:spPr>
          <a:xfrm>
            <a:off x="1788019" y="3361847"/>
            <a:ext cx="1010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플레이어는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식물을 순서에 맞춰서 잘라야 의뢰가 들어있는 상자로 가는 길이 생성된다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순서에 대한 의뢰는 옆에 있는 쪽지를 보고 순서에 대한 힌트를 얻을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31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431102-BBAA-3984-7B4F-7B7F382185E9}"/>
              </a:ext>
            </a:extLst>
          </p:cNvPr>
          <p:cNvGrpSpPr/>
          <p:nvPr/>
        </p:nvGrpSpPr>
        <p:grpSpPr>
          <a:xfrm>
            <a:off x="5463096" y="1308682"/>
            <a:ext cx="2692866" cy="4684195"/>
            <a:chOff x="5463096" y="1308682"/>
            <a:chExt cx="2692866" cy="468419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B7052AC-5577-1E95-7B7C-25A8223CECAB}"/>
                </a:ext>
              </a:extLst>
            </p:cNvPr>
            <p:cNvGrpSpPr/>
            <p:nvPr/>
          </p:nvGrpSpPr>
          <p:grpSpPr>
            <a:xfrm>
              <a:off x="5463096" y="1308682"/>
              <a:ext cx="2692866" cy="4684195"/>
              <a:chOff x="5463096" y="1803632"/>
              <a:chExt cx="2692866" cy="468419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F32BE7D-3E13-E880-1DCD-47028E437AC0}"/>
                  </a:ext>
                </a:extLst>
              </p:cNvPr>
              <p:cNvSpPr/>
              <p:nvPr/>
            </p:nvSpPr>
            <p:spPr>
              <a:xfrm>
                <a:off x="5463096" y="1803632"/>
                <a:ext cx="2692866" cy="4684195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D53B3F09-FA15-7D44-5A76-78B535EF8FE4}"/>
                  </a:ext>
                </a:extLst>
              </p:cNvPr>
              <p:cNvSpPr/>
              <p:nvPr/>
            </p:nvSpPr>
            <p:spPr>
              <a:xfrm>
                <a:off x="5463096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액션 </a:t>
                </a:r>
                <a:r>
                  <a:rPr lang="ko-KR" altLang="en-US" sz="2400" b="1" dirty="0" err="1">
                    <a:solidFill>
                      <a:schemeClr val="tx1"/>
                    </a:solidFill>
                  </a:rPr>
                  <a:t>어드밴쳐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48687043-C5DE-0DEC-3DA9-ECD6B60D9C80}"/>
                  </a:ext>
                </a:extLst>
              </p:cNvPr>
              <p:cNvSpPr/>
              <p:nvPr/>
            </p:nvSpPr>
            <p:spPr>
              <a:xfrm>
                <a:off x="5626682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28F17-EF2C-DDA9-55B5-F17EAD035340}"/>
                </a:ext>
              </a:extLst>
            </p:cNvPr>
            <p:cNvSpPr txBox="1"/>
            <p:nvPr/>
          </p:nvSpPr>
          <p:spPr>
            <a:xfrm>
              <a:off x="5626682" y="4725810"/>
              <a:ext cx="24561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무기마다 다른 액션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지역마다 수집요소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아이템을 통한 스킬 강화</a:t>
              </a:r>
              <a:endParaRPr lang="en-US" altLang="ko-KR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의뢰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야경느낌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캐릭터는 </a:t>
            </a:r>
            <a:r>
              <a:rPr lang="en-US" altLang="ko-KR" sz="1600" dirty="0"/>
              <a:t>LD</a:t>
            </a:r>
            <a:r>
              <a:rPr lang="ko-KR" altLang="en-US" sz="1600" dirty="0"/>
              <a:t>캐릭터로 진행 예정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유저가 게임을 시작하고 닉네임을 정할 때 성별을 정할 수 있음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나중에 옷을 사서 바꿔 입거나 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컨셉은 초창기 컨셉이다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86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2950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77108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880DA80-3C54-8099-6E3C-28F443289BA8}"/>
              </a:ext>
            </a:extLst>
          </p:cNvPr>
          <p:cNvGrpSpPr/>
          <p:nvPr/>
        </p:nvGrpSpPr>
        <p:grpSpPr>
          <a:xfrm>
            <a:off x="5418234" y="2581635"/>
            <a:ext cx="2105063" cy="2046656"/>
            <a:chOff x="5523633" y="2581635"/>
            <a:chExt cx="2105063" cy="2046656"/>
          </a:xfrm>
        </p:grpSpPr>
        <p:pic>
          <p:nvPicPr>
            <p:cNvPr id="16" name="그래픽 15" descr="확인란 선택됨 단색으로 채워진">
              <a:extLst>
                <a:ext uri="{FF2B5EF4-FFF2-40B4-BE49-F238E27FC236}">
                  <a16:creationId xmlns:a16="http://schemas.microsoft.com/office/drawing/2014/main" id="{0B907212-AFE2-A565-0028-561F55DA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228" y="2581635"/>
              <a:ext cx="1693870" cy="169387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A020DB-2105-659A-65DD-96E42AD989C5}"/>
                </a:ext>
              </a:extLst>
            </p:cNvPr>
            <p:cNvSpPr txBox="1"/>
            <p:nvPr/>
          </p:nvSpPr>
          <p:spPr>
            <a:xfrm>
              <a:off x="5523633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/>
                <a:t>메일중</a:t>
              </a:r>
              <a:r>
                <a:rPr lang="ko-KR" altLang="en-US" sz="1400" dirty="0"/>
                <a:t> 하나를 선택하여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의뢰를 수행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A42513-790A-7CE7-0231-53C0134702D6}"/>
              </a:ext>
            </a:extLst>
          </p:cNvPr>
          <p:cNvGrpSpPr/>
          <p:nvPr/>
        </p:nvGrpSpPr>
        <p:grpSpPr>
          <a:xfrm>
            <a:off x="1770628" y="2866005"/>
            <a:ext cx="2105063" cy="1762286"/>
            <a:chOff x="1770628" y="2866005"/>
            <a:chExt cx="2105063" cy="17622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B0528D-157A-A5E1-6A40-FCBCABD8DB98}"/>
                </a:ext>
              </a:extLst>
            </p:cNvPr>
            <p:cNvSpPr txBox="1"/>
            <p:nvPr/>
          </p:nvSpPr>
          <p:spPr>
            <a:xfrm>
              <a:off x="1770628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각 도시별로 주인공에게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수리 메일이 날아옴</a:t>
              </a:r>
            </a:p>
          </p:txBody>
        </p:sp>
        <p:pic>
          <p:nvPicPr>
            <p:cNvPr id="22" name="그래픽 21" descr="봉투 열기 단색으로 채워진">
              <a:extLst>
                <a:ext uri="{FF2B5EF4-FFF2-40B4-BE49-F238E27FC236}">
                  <a16:creationId xmlns:a16="http://schemas.microsoft.com/office/drawing/2014/main" id="{E9C19940-94A1-38D4-3ABA-A1FFDBE7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0594" y="2866005"/>
              <a:ext cx="1125130" cy="112513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A05324-0CAF-8A9B-7AB9-CC7287FB9A22}"/>
              </a:ext>
            </a:extLst>
          </p:cNvPr>
          <p:cNvGrpSpPr/>
          <p:nvPr/>
        </p:nvGrpSpPr>
        <p:grpSpPr>
          <a:xfrm>
            <a:off x="9065842" y="2866005"/>
            <a:ext cx="2526653" cy="1767716"/>
            <a:chOff x="9065842" y="2866005"/>
            <a:chExt cx="2526653" cy="1767716"/>
          </a:xfrm>
        </p:grpSpPr>
        <p:pic>
          <p:nvPicPr>
            <p:cNvPr id="32" name="그래픽 31" descr="클립보드 선택 표시됨 단색으로 채워진">
              <a:extLst>
                <a:ext uri="{FF2B5EF4-FFF2-40B4-BE49-F238E27FC236}">
                  <a16:creationId xmlns:a16="http://schemas.microsoft.com/office/drawing/2014/main" id="{3A4CE981-F8D4-6410-C4CF-FFD21A39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8163" y="2866005"/>
              <a:ext cx="1242005" cy="12420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7A61-313A-896C-09E0-C9E3D548ECC8}"/>
                </a:ext>
              </a:extLst>
            </p:cNvPr>
            <p:cNvSpPr txBox="1"/>
            <p:nvPr/>
          </p:nvSpPr>
          <p:spPr>
            <a:xfrm>
              <a:off x="9065842" y="4110501"/>
              <a:ext cx="2526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의뢰를 완료하여 보상을 얻고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비행선을 꾸민다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AB082D-5F18-0094-0E4B-01B2401AAA49}"/>
              </a:ext>
            </a:extLst>
          </p:cNvPr>
          <p:cNvSpPr/>
          <p:nvPr/>
        </p:nvSpPr>
        <p:spPr>
          <a:xfrm>
            <a:off x="5422784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5B87C1-0027-100E-9A30-80FF7D60568F}"/>
              </a:ext>
            </a:extLst>
          </p:cNvPr>
          <p:cNvSpPr/>
          <p:nvPr/>
        </p:nvSpPr>
        <p:spPr>
          <a:xfrm>
            <a:off x="5422784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아티펙트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6F092E-5296-B80A-6F19-344A8C846275}"/>
              </a:ext>
            </a:extLst>
          </p:cNvPr>
          <p:cNvSpPr/>
          <p:nvPr/>
        </p:nvSpPr>
        <p:spPr>
          <a:xfrm>
            <a:off x="5586370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DBEB6-8C8B-6711-359B-ABE17C1FF642}"/>
              </a:ext>
            </a:extLst>
          </p:cNvPr>
          <p:cNvSpPr txBox="1"/>
          <p:nvPr/>
        </p:nvSpPr>
        <p:spPr>
          <a:xfrm>
            <a:off x="5435368" y="4725810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스킬효과를</a:t>
            </a:r>
            <a:r>
              <a:rPr lang="ko-KR" altLang="en-US" sz="1400" dirty="0"/>
              <a:t> 변경하는</a:t>
            </a:r>
            <a:r>
              <a:rPr lang="en-US" altLang="ko-KR" sz="1400" dirty="0"/>
              <a:t> </a:t>
            </a:r>
            <a:r>
              <a:rPr lang="ko-KR" altLang="en-US" sz="1400" dirty="0"/>
              <a:t>요소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장착 시스템의 차별성</a:t>
            </a:r>
            <a:endParaRPr lang="en-US" altLang="ko-KR" sz="1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90DDFA2-EF1C-C61F-40C3-9D11E3FA0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96" y="1696633"/>
            <a:ext cx="1919042" cy="191904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710759" cy="4684196"/>
            <a:chOff x="9057548" y="1308681"/>
            <a:chExt cx="2710759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710759" cy="4684196"/>
              <a:chOff x="1788019" y="1308681"/>
              <a:chExt cx="2710759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의뢰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9817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재화를 얻을 수 있는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의뢰의 색에 따라 다른 성질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의뢰를 통해 스토리 진행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997839"/>
            <a:ext cx="5576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2015</Words>
  <Application>Microsoft Office PowerPoint</Application>
  <PresentationFormat>와이드스크린</PresentationFormat>
  <Paragraphs>636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47</cp:revision>
  <dcterms:created xsi:type="dcterms:W3CDTF">2022-08-24T09:50:16Z</dcterms:created>
  <dcterms:modified xsi:type="dcterms:W3CDTF">2022-10-05T13:42:04Z</dcterms:modified>
</cp:coreProperties>
</file>